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8" r:id="rId2"/>
    <p:sldId id="425" r:id="rId3"/>
    <p:sldId id="584" r:id="rId4"/>
    <p:sldId id="524" r:id="rId5"/>
    <p:sldId id="525" r:id="rId6"/>
    <p:sldId id="427" r:id="rId7"/>
    <p:sldId id="526" r:id="rId8"/>
    <p:sldId id="527" r:id="rId9"/>
    <p:sldId id="528" r:id="rId10"/>
    <p:sldId id="503" r:id="rId11"/>
    <p:sldId id="535" r:id="rId12"/>
    <p:sldId id="532" r:id="rId13"/>
    <p:sldId id="531" r:id="rId14"/>
    <p:sldId id="529" r:id="rId15"/>
    <p:sldId id="538" r:id="rId16"/>
    <p:sldId id="537" r:id="rId17"/>
    <p:sldId id="539" r:id="rId18"/>
    <p:sldId id="368" r:id="rId19"/>
    <p:sldId id="404" r:id="rId20"/>
    <p:sldId id="437" r:id="rId21"/>
    <p:sldId id="540" r:id="rId22"/>
    <p:sldId id="547" r:id="rId23"/>
    <p:sldId id="533" r:id="rId24"/>
    <p:sldId id="541" r:id="rId25"/>
    <p:sldId id="542" r:id="rId26"/>
    <p:sldId id="543" r:id="rId27"/>
    <p:sldId id="546" r:id="rId28"/>
    <p:sldId id="544" r:id="rId29"/>
    <p:sldId id="379" r:id="rId30"/>
    <p:sldId id="551" r:id="rId31"/>
    <p:sldId id="550" r:id="rId32"/>
    <p:sldId id="548" r:id="rId33"/>
    <p:sldId id="549" r:id="rId34"/>
    <p:sldId id="552" r:id="rId35"/>
    <p:sldId id="553" r:id="rId36"/>
    <p:sldId id="554" r:id="rId37"/>
    <p:sldId id="508" r:id="rId38"/>
    <p:sldId id="504" r:id="rId39"/>
    <p:sldId id="567" r:id="rId40"/>
    <p:sldId id="555" r:id="rId41"/>
    <p:sldId id="557" r:id="rId42"/>
    <p:sldId id="509" r:id="rId43"/>
    <p:sldId id="556" r:id="rId44"/>
    <p:sldId id="510" r:id="rId45"/>
    <p:sldId id="561" r:id="rId46"/>
    <p:sldId id="511" r:id="rId47"/>
    <p:sldId id="512" r:id="rId48"/>
    <p:sldId id="558" r:id="rId49"/>
    <p:sldId id="559" r:id="rId50"/>
    <p:sldId id="560" r:id="rId51"/>
    <p:sldId id="562" r:id="rId52"/>
    <p:sldId id="563" r:id="rId53"/>
    <p:sldId id="564" r:id="rId54"/>
    <p:sldId id="565" r:id="rId55"/>
    <p:sldId id="566" r:id="rId56"/>
    <p:sldId id="573" r:id="rId57"/>
    <p:sldId id="513" r:id="rId58"/>
    <p:sldId id="569" r:id="rId59"/>
    <p:sldId id="514" r:id="rId60"/>
    <p:sldId id="515" r:id="rId61"/>
    <p:sldId id="516" r:id="rId62"/>
    <p:sldId id="571" r:id="rId63"/>
    <p:sldId id="570" r:id="rId64"/>
    <p:sldId id="572" r:id="rId65"/>
    <p:sldId id="519" r:id="rId66"/>
    <p:sldId id="517" r:id="rId67"/>
    <p:sldId id="518" r:id="rId68"/>
    <p:sldId id="574" r:id="rId69"/>
    <p:sldId id="575" r:id="rId70"/>
    <p:sldId id="576" r:id="rId71"/>
    <p:sldId id="520" r:id="rId72"/>
    <p:sldId id="577" r:id="rId73"/>
    <p:sldId id="578" r:id="rId74"/>
    <p:sldId id="521" r:id="rId75"/>
    <p:sldId id="580" r:id="rId76"/>
    <p:sldId id="581" r:id="rId77"/>
    <p:sldId id="582" r:id="rId78"/>
    <p:sldId id="400" r:id="rId79"/>
    <p:sldId id="583" r:id="rId80"/>
    <p:sldId id="522" r:id="rId81"/>
    <p:sldId id="523" r:id="rId82"/>
    <p:sldId id="585" r:id="rId83"/>
    <p:sldId id="586" r:id="rId84"/>
  </p:sldIdLst>
  <p:sldSz cx="12192000" cy="6858000"/>
  <p:notesSz cx="6858000" cy="9144000"/>
  <p:custDataLst>
    <p:tags r:id="rId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258"/>
            <p14:sldId id="425"/>
            <p14:sldId id="584"/>
            <p14:sldId id="524"/>
            <p14:sldId id="525"/>
            <p14:sldId id="427"/>
            <p14:sldId id="526"/>
            <p14:sldId id="527"/>
            <p14:sldId id="528"/>
            <p14:sldId id="503"/>
            <p14:sldId id="535"/>
            <p14:sldId id="532"/>
            <p14:sldId id="531"/>
            <p14:sldId id="529"/>
            <p14:sldId id="538"/>
            <p14:sldId id="537"/>
            <p14:sldId id="539"/>
            <p14:sldId id="368"/>
            <p14:sldId id="404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504"/>
            <p14:sldId id="567"/>
            <p14:sldId id="555"/>
            <p14:sldId id="557"/>
            <p14:sldId id="509"/>
            <p14:sldId id="556"/>
            <p14:sldId id="510"/>
            <p14:sldId id="561"/>
            <p14:sldId id="511"/>
            <p14:sldId id="512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73"/>
            <p14:sldId id="513"/>
            <p14:sldId id="569"/>
            <p14:sldId id="514"/>
            <p14:sldId id="515"/>
            <p14:sldId id="516"/>
            <p14:sldId id="571"/>
            <p14:sldId id="570"/>
            <p14:sldId id="572"/>
            <p14:sldId id="519"/>
            <p14:sldId id="517"/>
            <p14:sldId id="518"/>
            <p14:sldId id="574"/>
            <p14:sldId id="575"/>
            <p14:sldId id="576"/>
            <p14:sldId id="520"/>
            <p14:sldId id="577"/>
            <p14:sldId id="578"/>
            <p14:sldId id="521"/>
            <p14:sldId id="580"/>
            <p14:sldId id="581"/>
            <p14:sldId id="582"/>
            <p14:sldId id="400"/>
            <p14:sldId id="583"/>
            <p14:sldId id="522"/>
            <p14:sldId id="523"/>
            <p14:sldId id="585"/>
            <p14:sldId id="5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>
    <p:extLst>
      <p:ext uri="{19B8F6BF-5375-455C-9EA6-DF929625EA0E}">
        <p15:presenceInfo xmlns:p15="http://schemas.microsoft.com/office/powerpoint/2012/main" userId="d5f538abd8617e90" providerId="Windows Live"/>
      </p:ext>
    </p:extLst>
  </p:cmAuthor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5244" autoAdjust="0"/>
  </p:normalViewPr>
  <p:slideViewPr>
    <p:cSldViewPr snapToGrid="0" snapToObjects="1">
      <p:cViewPr varScale="1">
        <p:scale>
          <a:sx n="86" d="100"/>
          <a:sy n="86" d="100"/>
        </p:scale>
        <p:origin x="107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2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7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37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5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5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1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81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59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6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41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8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0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4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0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2F2FA0F-CEE0-8F4B-B315-20E302992A19}"/>
              </a:ext>
            </a:extLst>
          </p:cNvPr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8F419C47-23B4-0542-9D6C-A2CF0595B6D2}"/>
                </a:ext>
              </a:extLst>
            </p:cNvPr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F854242-D17C-074F-9E86-4D0F0F7EA0CC}"/>
                </a:ext>
              </a:extLst>
            </p:cNvPr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CB914E1-D2FA-D144-B2AD-A868449C8EE2}"/>
              </a:ext>
            </a:extLst>
          </p:cNvPr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pPr algn="ctr"/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29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E1F3A06-A3D7-47B3-A729-481499AD1492}"/>
              </a:ext>
            </a:extLst>
          </p:cNvPr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D73331-E6A2-4D5C-B4D8-DB74E31DF43E}"/>
              </a:ext>
            </a:extLst>
          </p:cNvPr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CFB0F-49C2-40FB-A214-AF6C0A20C0B1}"/>
              </a:ext>
            </a:extLst>
          </p:cNvPr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92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2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CB97E92-CFA5-4FFE-B513-2D839F48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  <p:extLst>
      <p:ext uri="{BB962C8B-B14F-4D97-AF65-F5344CB8AC3E}">
        <p14:creationId xmlns:p14="http://schemas.microsoft.com/office/powerpoint/2010/main" val="420653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D1CB3C-8719-49ED-A442-3BD46832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79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10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6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7773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D3955C4-F16E-E34C-B790-A0F1A0095D98}"/>
              </a:ext>
            </a:extLst>
          </p:cNvPr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84BACAC-5051-754A-9838-57413FA8B99A}"/>
              </a:ext>
            </a:extLst>
          </p:cNvPr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AB1B7A0D-21E2-7847-A767-6B1080569326}"/>
              </a:ext>
            </a:extLst>
          </p:cNvPr>
          <p:cNvSpPr txBox="1">
            <a:spLocks/>
          </p:cNvSpPr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E6C5E357-17B8-E54E-A604-77ECA4BDC827}"/>
              </a:ext>
            </a:extLst>
          </p:cNvPr>
          <p:cNvSpPr txBox="1">
            <a:spLocks/>
          </p:cNvSpPr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F2220AAA-0C91-F848-B334-B608AB73B85F}"/>
              </a:ext>
            </a:extLst>
          </p:cNvPr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6CD46A6-FE40-0A4A-AB95-9331AA752E28}"/>
              </a:ext>
            </a:extLst>
          </p:cNvPr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A1C69DC8-C8AE-3A4B-A566-8BB90818DEAA}"/>
              </a:ext>
            </a:extLst>
          </p:cNvPr>
          <p:cNvSpPr txBox="1">
            <a:spLocks/>
          </p:cNvSpPr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BB99FC12-8401-914F-BD35-1B6AB4035E82}"/>
              </a:ext>
            </a:extLst>
          </p:cNvPr>
          <p:cNvSpPr txBox="1">
            <a:spLocks/>
          </p:cNvSpPr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50267C58-127F-DD4F-A751-284382CF70AA}"/>
              </a:ext>
            </a:extLst>
          </p:cNvPr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F4ADEEA-53F4-4345-9C6B-8BAEA9C1DDE4}"/>
              </a:ext>
            </a:extLst>
          </p:cNvPr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E610CAD-7D06-C942-AA9E-9121DDD1857D}"/>
              </a:ext>
            </a:extLst>
          </p:cNvPr>
          <p:cNvSpPr txBox="1">
            <a:spLocks/>
          </p:cNvSpPr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44FF1D88-86E4-AF4E-9979-17C476EB8C9B}"/>
              </a:ext>
            </a:extLst>
          </p:cNvPr>
          <p:cNvSpPr txBox="1">
            <a:spLocks/>
          </p:cNvSpPr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3B5C216-70CF-7141-84AF-CEC1FCDAFA27}"/>
              </a:ext>
            </a:extLst>
          </p:cNvPr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B3D89D8-D138-B841-B81C-C022F6D97510}"/>
              </a:ext>
            </a:extLst>
          </p:cNvPr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EE5015F-E0A7-3948-BEDD-2E370E70518C}"/>
              </a:ext>
            </a:extLst>
          </p:cNvPr>
          <p:cNvSpPr txBox="1">
            <a:spLocks/>
          </p:cNvSpPr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2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2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A99CB78-6A36-DF46-B080-B11E08636690}"/>
              </a:ext>
            </a:extLst>
          </p:cNvPr>
          <p:cNvSpPr txBox="1">
            <a:spLocks/>
          </p:cNvSpPr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8E06122-2496-EE44-AB2A-3F2094490C9C}"/>
              </a:ext>
            </a:extLst>
          </p:cNvPr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3784619-62F8-4742-8443-E4A3E83D7B6A}"/>
              </a:ext>
            </a:extLst>
          </p:cNvPr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C309352E-1307-C041-A717-FBE0108E3C6A}"/>
              </a:ext>
            </a:extLst>
          </p:cNvPr>
          <p:cNvSpPr txBox="1">
            <a:spLocks/>
          </p:cNvSpPr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C43D08C8-3162-574B-A008-028F5A78A41E}"/>
              </a:ext>
            </a:extLst>
          </p:cNvPr>
          <p:cNvSpPr txBox="1">
            <a:spLocks/>
          </p:cNvSpPr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5D3618C5-0673-D74F-98F8-CD9B0846BF82}"/>
              </a:ext>
            </a:extLst>
          </p:cNvPr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>
            <a:extLst>
              <a:ext uri="{FF2B5EF4-FFF2-40B4-BE49-F238E27FC236}">
                <a16:creationId xmlns:a16="http://schemas.microsoft.com/office/drawing/2014/main" id="{17D9B8B6-1423-F44A-8E86-6EF2C01F9233}"/>
              </a:ext>
            </a:extLst>
          </p:cNvPr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>
            <a:extLst>
              <a:ext uri="{FF2B5EF4-FFF2-40B4-BE49-F238E27FC236}">
                <a16:creationId xmlns:a16="http://schemas.microsoft.com/office/drawing/2014/main" id="{04A15419-F9EC-9446-BCC7-63385F88E01D}"/>
              </a:ext>
            </a:extLst>
          </p:cNvPr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>
            <a:extLst>
              <a:ext uri="{FF2B5EF4-FFF2-40B4-BE49-F238E27FC236}">
                <a16:creationId xmlns:a16="http://schemas.microsoft.com/office/drawing/2014/main" id="{53AA62E7-BE79-1C42-9AA3-CAF20AD2D5AE}"/>
              </a:ext>
            </a:extLst>
          </p:cNvPr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>
            <a:extLst>
              <a:ext uri="{FF2B5EF4-FFF2-40B4-BE49-F238E27FC236}">
                <a16:creationId xmlns:a16="http://schemas.microsoft.com/office/drawing/2014/main" id="{C1DC469A-D87C-1940-8C36-D346D2D9E3CE}"/>
              </a:ext>
            </a:extLst>
          </p:cNvPr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>
            <a:extLst>
              <a:ext uri="{FF2B5EF4-FFF2-40B4-BE49-F238E27FC236}">
                <a16:creationId xmlns:a16="http://schemas.microsoft.com/office/drawing/2014/main" id="{98A6DD8B-3E69-FD4D-9C84-D9CC2D67CA3E}"/>
              </a:ext>
            </a:extLst>
          </p:cNvPr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>
            <a:extLst>
              <a:ext uri="{FF2B5EF4-FFF2-40B4-BE49-F238E27FC236}">
                <a16:creationId xmlns:a16="http://schemas.microsoft.com/office/drawing/2014/main" id="{0E9F7CB6-F2BF-3348-9AC2-BE2FFEC1F87A}"/>
              </a:ext>
            </a:extLst>
          </p:cNvPr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>
            <a:extLst>
              <a:ext uri="{FF2B5EF4-FFF2-40B4-BE49-F238E27FC236}">
                <a16:creationId xmlns:a16="http://schemas.microsoft.com/office/drawing/2014/main" id="{495A12B1-22AD-4DB8-971F-25E39CB9A8C3}"/>
              </a:ext>
            </a:extLst>
          </p:cNvPr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F96B6094-EE27-4CE5-8B3F-70B5BC34DAD4}"/>
              </a:ext>
            </a:extLst>
          </p:cNvPr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7" name="Title 20">
            <a:extLst>
              <a:ext uri="{FF2B5EF4-FFF2-40B4-BE49-F238E27FC236}">
                <a16:creationId xmlns:a16="http://schemas.microsoft.com/office/drawing/2014/main" id="{3F0F2392-DDBF-4883-B1AD-DE6F53ADD869}"/>
              </a:ext>
            </a:extLst>
          </p:cNvPr>
          <p:cNvSpPr txBox="1">
            <a:spLocks/>
          </p:cNvSpPr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7CBAB8E2-3D2B-0B4C-A961-D9DE6726C771}"/>
              </a:ext>
            </a:extLst>
          </p:cNvPr>
          <p:cNvSpPr txBox="1">
            <a:spLocks/>
          </p:cNvSpPr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  <p:extLst>
      <p:ext uri="{BB962C8B-B14F-4D97-AF65-F5344CB8AC3E}">
        <p14:creationId xmlns:p14="http://schemas.microsoft.com/office/powerpoint/2010/main" val="65009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1EBD9-D546-48BE-B0A6-C62E457D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70BE397-AC47-4E5B-8F44-42EBE17F48AC}"/>
              </a:ext>
            </a:extLst>
          </p:cNvPr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E64322A-4070-4D88-8BCA-C7DA76389EA8}"/>
              </a:ext>
            </a:extLst>
          </p:cNvPr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E526BE78-A745-4FF5-B989-93F8E80BC508}"/>
              </a:ext>
            </a:extLst>
          </p:cNvPr>
          <p:cNvSpPr txBox="1">
            <a:spLocks/>
          </p:cNvSpPr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24DF4087-B41C-4C64-B750-D39EF30D216F}"/>
              </a:ext>
            </a:extLst>
          </p:cNvPr>
          <p:cNvSpPr txBox="1">
            <a:spLocks/>
          </p:cNvSpPr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7CF5A87-E7D3-4EAB-A9F6-9FD88F020B2D}"/>
              </a:ext>
            </a:extLst>
          </p:cNvPr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8E7B5E3-036C-475F-9003-2E0998BA5DD2}"/>
              </a:ext>
            </a:extLst>
          </p:cNvPr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>
            <a:extLst>
              <a:ext uri="{FF2B5EF4-FFF2-40B4-BE49-F238E27FC236}">
                <a16:creationId xmlns:a16="http://schemas.microsoft.com/office/drawing/2014/main" id="{FDB439BB-D791-496D-AB3F-67C92939A153}"/>
              </a:ext>
            </a:extLst>
          </p:cNvPr>
          <p:cNvSpPr txBox="1">
            <a:spLocks/>
          </p:cNvSpPr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8436464F-8849-48CF-B800-4B77B1F79A5D}"/>
              </a:ext>
            </a:extLst>
          </p:cNvPr>
          <p:cNvSpPr txBox="1">
            <a:spLocks/>
          </p:cNvSpPr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6A23FCF2-F0DF-48B2-AB6C-BC4739CFFCC1}"/>
              </a:ext>
            </a:extLst>
          </p:cNvPr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5547D1AB-BC3F-41AB-AB91-17C7385CE9DD}"/>
              </a:ext>
            </a:extLst>
          </p:cNvPr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Title 20">
            <a:extLst>
              <a:ext uri="{FF2B5EF4-FFF2-40B4-BE49-F238E27FC236}">
                <a16:creationId xmlns:a16="http://schemas.microsoft.com/office/drawing/2014/main" id="{7FFC4420-567E-4A96-A6F5-3655D570612B}"/>
              </a:ext>
            </a:extLst>
          </p:cNvPr>
          <p:cNvSpPr txBox="1">
            <a:spLocks/>
          </p:cNvSpPr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2EA94DEB-56EA-483A-AA93-94A9F39B852F}"/>
              </a:ext>
            </a:extLst>
          </p:cNvPr>
          <p:cNvSpPr txBox="1">
            <a:spLocks/>
          </p:cNvSpPr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656EF527-4E34-4818-8984-F9F23026699B}"/>
              </a:ext>
            </a:extLst>
          </p:cNvPr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5454A99F-7885-4C89-AE31-9BF265CAFD37}"/>
              </a:ext>
            </a:extLst>
          </p:cNvPr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>
            <a:extLst>
              <a:ext uri="{FF2B5EF4-FFF2-40B4-BE49-F238E27FC236}">
                <a16:creationId xmlns:a16="http://schemas.microsoft.com/office/drawing/2014/main" id="{7EE18B0B-9C62-48F7-B162-989C6A9E281F}"/>
              </a:ext>
            </a:extLst>
          </p:cNvPr>
          <p:cNvSpPr txBox="1">
            <a:spLocks/>
          </p:cNvSpPr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>
            <a:extLst>
              <a:ext uri="{FF2B5EF4-FFF2-40B4-BE49-F238E27FC236}">
                <a16:creationId xmlns:a16="http://schemas.microsoft.com/office/drawing/2014/main" id="{98002495-ADEB-4C45-BD77-568A70D5ED69}"/>
              </a:ext>
            </a:extLst>
          </p:cNvPr>
          <p:cNvSpPr txBox="1">
            <a:spLocks/>
          </p:cNvSpPr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>
            <a:extLst>
              <a:ext uri="{FF2B5EF4-FFF2-40B4-BE49-F238E27FC236}">
                <a16:creationId xmlns:a16="http://schemas.microsoft.com/office/drawing/2014/main" id="{2E89ABE9-AC78-4C6B-8573-72CF48634CD2}"/>
              </a:ext>
            </a:extLst>
          </p:cNvPr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>
            <a:extLst>
              <a:ext uri="{FF2B5EF4-FFF2-40B4-BE49-F238E27FC236}">
                <a16:creationId xmlns:a16="http://schemas.microsoft.com/office/drawing/2014/main" id="{72426C7E-5726-4EB5-8891-5A79860D50FF}"/>
              </a:ext>
            </a:extLst>
          </p:cNvPr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项目实现与测试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666136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>
            <a:extLst>
              <a:ext uri="{FF2B5EF4-FFF2-40B4-BE49-F238E27FC236}">
                <a16:creationId xmlns:a16="http://schemas.microsoft.com/office/drawing/2014/main" id="{C191A1C9-6E65-48FB-8E5B-9164BE196009}"/>
              </a:ext>
            </a:extLst>
          </p:cNvPr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9F77C9D9-DA8F-47B4-AEED-41E0BEEA39B7}"/>
              </a:ext>
            </a:extLst>
          </p:cNvPr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0000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74D389-E518-4BEE-A7DE-BB95E876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55"/>
          <a:stretch/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2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0578E8-8C0C-498F-BE91-1B953A17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2CC67-AD90-4D69-9BA1-78793571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8648D2F0-27A0-470B-BE3A-2971F341BB69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3FD2F3D-9937-446C-8C09-8DF3344E9272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EE161312-E97A-4B8B-B6CB-F4B307019B5E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>
            <a:extLst>
              <a:ext uri="{FF2B5EF4-FFF2-40B4-BE49-F238E27FC236}">
                <a16:creationId xmlns:a16="http://schemas.microsoft.com/office/drawing/2014/main" id="{BB66E381-47EB-46BB-8ECE-49B6BB65EAF5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>
            <a:extLst>
              <a:ext uri="{FF2B5EF4-FFF2-40B4-BE49-F238E27FC236}">
                <a16:creationId xmlns:a16="http://schemas.microsoft.com/office/drawing/2014/main" id="{0829B68B-5B91-4CDE-A447-B4E92D2F6C33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>
            <a:extLst>
              <a:ext uri="{FF2B5EF4-FFF2-40B4-BE49-F238E27FC236}">
                <a16:creationId xmlns:a16="http://schemas.microsoft.com/office/drawing/2014/main" id="{714D0380-2E29-4268-AF56-7FD97B86F21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161A2AFA-7811-4BDC-9655-E7CF87E59D70}"/>
              </a:ext>
            </a:extLst>
          </p:cNvPr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BFA2B1F3-CF85-4374-987D-BD9AD7374678}"/>
              </a:ext>
            </a:extLst>
          </p:cNvPr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175DB706-A9ED-4ABA-966D-38AE7AEE34F8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>
            <a:extLst>
              <a:ext uri="{FF2B5EF4-FFF2-40B4-BE49-F238E27FC236}">
                <a16:creationId xmlns:a16="http://schemas.microsoft.com/office/drawing/2014/main" id="{FED523FC-741C-4D57-BB36-8D0894841175}"/>
              </a:ext>
            </a:extLst>
          </p:cNvPr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>
            <a:extLst>
              <a:ext uri="{FF2B5EF4-FFF2-40B4-BE49-F238E27FC236}">
                <a16:creationId xmlns:a16="http://schemas.microsoft.com/office/drawing/2014/main" id="{D5A36603-3D30-4E4F-B466-E8CE42EC5582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>
            <a:extLst>
              <a:ext uri="{FF2B5EF4-FFF2-40B4-BE49-F238E27FC236}">
                <a16:creationId xmlns:a16="http://schemas.microsoft.com/office/drawing/2014/main" id="{C68F8399-FA74-492A-9B49-B0FEEEC747F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>
            <a:extLst>
              <a:ext uri="{FF2B5EF4-FFF2-40B4-BE49-F238E27FC236}">
                <a16:creationId xmlns:a16="http://schemas.microsoft.com/office/drawing/2014/main" id="{CBE18340-B422-4B6A-9F05-C4CA212074D0}"/>
              </a:ext>
            </a:extLst>
          </p:cNvPr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>
            <a:extLst>
              <a:ext uri="{FF2B5EF4-FFF2-40B4-BE49-F238E27FC236}">
                <a16:creationId xmlns:a16="http://schemas.microsoft.com/office/drawing/2014/main" id="{F6169F13-A2AF-42FF-A94D-960A99763CCA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>
            <a:extLst>
              <a:ext uri="{FF2B5EF4-FFF2-40B4-BE49-F238E27FC236}">
                <a16:creationId xmlns:a16="http://schemas.microsoft.com/office/drawing/2014/main" id="{1B6282D8-EF40-4CC5-A54B-4D9AA23BC64D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>
            <a:extLst>
              <a:ext uri="{FF2B5EF4-FFF2-40B4-BE49-F238E27FC236}">
                <a16:creationId xmlns:a16="http://schemas.microsoft.com/office/drawing/2014/main" id="{50616D6C-1437-4830-8FE1-285BE78B98BB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>
            <a:extLst>
              <a:ext uri="{FF2B5EF4-FFF2-40B4-BE49-F238E27FC236}">
                <a16:creationId xmlns:a16="http://schemas.microsoft.com/office/drawing/2014/main" id="{1220060F-3C62-43FD-9765-C480826D750A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>
            <a:extLst>
              <a:ext uri="{FF2B5EF4-FFF2-40B4-BE49-F238E27FC236}">
                <a16:creationId xmlns:a16="http://schemas.microsoft.com/office/drawing/2014/main" id="{30A87F94-838F-4487-8FAB-1C88E734F0D4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>
            <a:extLst>
              <a:ext uri="{FF2B5EF4-FFF2-40B4-BE49-F238E27FC236}">
                <a16:creationId xmlns:a16="http://schemas.microsoft.com/office/drawing/2014/main" id="{5607DDA0-0BA4-4669-9402-ED9F6392B3CC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>
            <a:extLst>
              <a:ext uri="{FF2B5EF4-FFF2-40B4-BE49-F238E27FC236}">
                <a16:creationId xmlns:a16="http://schemas.microsoft.com/office/drawing/2014/main" id="{F7E97961-532C-4770-89D9-E38A81748A56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>
            <a:extLst>
              <a:ext uri="{FF2B5EF4-FFF2-40B4-BE49-F238E27FC236}">
                <a16:creationId xmlns:a16="http://schemas.microsoft.com/office/drawing/2014/main" id="{3EEEC918-73BC-4887-B724-824246EE939E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>
            <a:extLst>
              <a:ext uri="{FF2B5EF4-FFF2-40B4-BE49-F238E27FC236}">
                <a16:creationId xmlns:a16="http://schemas.microsoft.com/office/drawing/2014/main" id="{777E972A-AE6A-46CE-8E59-1B0200355DBB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>
            <a:extLst>
              <a:ext uri="{FF2B5EF4-FFF2-40B4-BE49-F238E27FC236}">
                <a16:creationId xmlns:a16="http://schemas.microsoft.com/office/drawing/2014/main" id="{77A6768F-829F-49AC-98DE-10597B260509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>
            <a:extLst>
              <a:ext uri="{FF2B5EF4-FFF2-40B4-BE49-F238E27FC236}">
                <a16:creationId xmlns:a16="http://schemas.microsoft.com/office/drawing/2014/main" id="{85B3694C-0305-45CE-B0AC-A5FCA61A400B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>
            <a:extLst>
              <a:ext uri="{FF2B5EF4-FFF2-40B4-BE49-F238E27FC236}">
                <a16:creationId xmlns:a16="http://schemas.microsoft.com/office/drawing/2014/main" id="{D03BB9A6-4C75-430C-A38C-6606B4CF2CDE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BB4C65-AEE1-4689-A70A-23ABDD1FF4E2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754CD3-3D72-4612-8237-A52C7E426546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B08B56-34D5-4797-8A52-8AF88C635622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BB0BDC-8E8F-4C8B-A057-FC39605B984D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15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150926" y="2400127"/>
            <a:ext cx="4483212" cy="1023092"/>
            <a:chOff x="-78" y="4738"/>
            <a:chExt cx="2309440" cy="54599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+</a:t>
              </a:r>
              <a:r>
                <a:rPr lang="en-US" altLang="zh-CN" sz="2000" dirty="0" err="1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cocos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游戏引擎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516686" y="4738"/>
              <a:ext cx="1792676" cy="213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4075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3" y="2135588"/>
            <a:ext cx="407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较缺乏游戏开发和项目开发的经验</a:t>
            </a:r>
            <a:endParaRPr lang="en-US" altLang="zh-CN" sz="2000" dirty="0"/>
          </a:p>
          <a:p>
            <a:pPr algn="ctr"/>
            <a:r>
              <a:rPr lang="zh-CN" altLang="en-US" sz="2000" dirty="0"/>
              <a:t>但是可以学习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2017557"/>
            <a:ext cx="3739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对主要的游戏逻辑进行了设计，包括</a:t>
            </a:r>
            <a:endParaRPr lang="en-US" altLang="zh-CN" sz="2000" dirty="0"/>
          </a:p>
          <a:p>
            <a:r>
              <a:rPr lang="en-US" altLang="zh-CN" sz="2000" dirty="0"/>
              <a:t>       1)</a:t>
            </a:r>
            <a:r>
              <a:rPr lang="zh-CN" altLang="en-US" sz="2000" dirty="0"/>
              <a:t>技能使用</a:t>
            </a:r>
            <a:endParaRPr lang="en-US" altLang="zh-CN" sz="2000" dirty="0"/>
          </a:p>
          <a:p>
            <a:r>
              <a:rPr lang="en-US" altLang="zh-CN" sz="2000" dirty="0"/>
              <a:t>       2)</a:t>
            </a:r>
            <a:r>
              <a:rPr lang="zh-CN" altLang="en-US" sz="2000" dirty="0"/>
              <a:t>地图金币显示</a:t>
            </a:r>
            <a:endParaRPr lang="en-US" altLang="zh-CN" sz="2000" dirty="0"/>
          </a:p>
          <a:p>
            <a:r>
              <a:rPr lang="en-US" altLang="zh-CN" sz="2000" dirty="0"/>
              <a:t>       3)</a:t>
            </a:r>
            <a:r>
              <a:rPr lang="zh-CN" altLang="en-US" sz="2000" dirty="0"/>
              <a:t>分数统计</a:t>
            </a:r>
            <a:endParaRPr lang="en-US" altLang="zh-CN" sz="2000" dirty="0"/>
          </a:p>
          <a:p>
            <a:r>
              <a:rPr lang="en-US" altLang="zh-CN" sz="2000" dirty="0"/>
              <a:t>       4)</a:t>
            </a:r>
            <a:r>
              <a:rPr lang="zh-CN" altLang="en-US" sz="2000" dirty="0"/>
              <a:t>难度选择</a:t>
            </a:r>
            <a:endParaRPr lang="en-US" altLang="zh-CN" sz="2000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579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 </a:t>
            </a:r>
            <a:r>
              <a:rPr lang="zh-CN" altLang="en-US" sz="2000" dirty="0"/>
              <a:t>使用</a:t>
            </a:r>
            <a:r>
              <a:rPr lang="en-US" altLang="zh-CN" sz="2000" dirty="0"/>
              <a:t>COCOMO2</a:t>
            </a:r>
            <a:r>
              <a:rPr lang="zh-CN" altLang="en-US" sz="2000" dirty="0"/>
              <a:t>模型进行简单的核算，得到总工作量为</a:t>
            </a:r>
            <a:endParaRPr lang="en-US" altLang="zh-CN" sz="2000" dirty="0"/>
          </a:p>
          <a:p>
            <a:pPr algn="ctr"/>
            <a:r>
              <a:rPr lang="en-US" altLang="zh-CN" sz="2000" dirty="0"/>
              <a:t>10.26</a:t>
            </a:r>
            <a:r>
              <a:rPr lang="zh-CN" altLang="en-US" sz="2000" dirty="0"/>
              <a:t>个人月</a:t>
            </a:r>
            <a:endParaRPr lang="en-US" altLang="zh-CN" sz="2000" dirty="0"/>
          </a:p>
          <a:p>
            <a:pPr algn="ctr"/>
            <a:endParaRPr lang="en-US" altLang="zh-CN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1B71D3-4556-42AA-82E9-D070BBB2F10D}"/>
              </a:ext>
            </a:extLst>
          </p:cNvPr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AC09E-842B-42EF-9F5A-D5E98F6CA7B5}"/>
              </a:ext>
            </a:extLst>
          </p:cNvPr>
          <p:cNvSpPr txBox="1"/>
          <p:nvPr/>
        </p:nvSpPr>
        <p:spPr>
          <a:xfrm>
            <a:off x="6304583" y="5032211"/>
            <a:ext cx="333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微信平台的小游戏的规模有所限制，游戏压缩包的规模限制在</a:t>
            </a:r>
            <a:r>
              <a:rPr lang="en-US" altLang="zh-CN" sz="2000" dirty="0"/>
              <a:t>4MB</a:t>
            </a:r>
            <a:r>
              <a:rPr lang="zh-CN" altLang="en-US" sz="2000" dirty="0"/>
              <a:t>以内。</a:t>
            </a:r>
            <a:endParaRPr lang="en-US" altLang="zh-CN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543E16-9CE7-4401-BAEC-2E784A88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/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BE2B5C4-FB69-4DCD-832A-60FB40F7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5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987744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8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8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1" y="1241136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5" y="3223321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3" y="3585687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4" y="3600696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4" y="2025210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80" y="3640588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60" y="4393656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7" y="4394876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>
            <a:cxnSpLocks/>
          </p:cNvCxnSpPr>
          <p:nvPr/>
        </p:nvCxnSpPr>
        <p:spPr>
          <a:xfrm>
            <a:off x="6107577" y="2981221"/>
            <a:ext cx="5170" cy="22656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666137" y="427861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9" y="3481469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项目总结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0003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25324-4531-4688-A346-FC107736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5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>
            <a:extLst>
              <a:ext uri="{FF2B5EF4-FFF2-40B4-BE49-F238E27FC236}">
                <a16:creationId xmlns:a16="http://schemas.microsoft.com/office/drawing/2014/main" id="{F8895BFB-998C-44E2-A932-047E057DF02E}"/>
              </a:ext>
            </a:extLst>
          </p:cNvPr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>
            <a:extLst>
              <a:ext uri="{FF2B5EF4-FFF2-40B4-BE49-F238E27FC236}">
                <a16:creationId xmlns:a16="http://schemas.microsoft.com/office/drawing/2014/main" id="{83705CCC-C3BC-4CB4-BB82-BE1EF0CA217F}"/>
              </a:ext>
            </a:extLst>
          </p:cNvPr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2DB65B-3E40-43DA-AF34-BC516945D31C}"/>
              </a:ext>
            </a:extLst>
          </p:cNvPr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C50E8C-8405-4E47-85A7-300E7E8CEF40}"/>
              </a:ext>
            </a:extLst>
          </p:cNvPr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>
            <a:extLst>
              <a:ext uri="{FF2B5EF4-FFF2-40B4-BE49-F238E27FC236}">
                <a16:creationId xmlns:a16="http://schemas.microsoft.com/office/drawing/2014/main" id="{4AFD6E29-5ECC-4BE0-95FE-BD2419D1EB9F}"/>
              </a:ext>
            </a:extLst>
          </p:cNvPr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EDF9DAB6-3257-4193-8224-93647404A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A5A392C7-5B8B-4BDF-87AB-7F8D48B90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C521819C-C7FF-478D-8DAD-0DCB10093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>
            <a:extLst>
              <a:ext uri="{FF2B5EF4-FFF2-40B4-BE49-F238E27FC236}">
                <a16:creationId xmlns:a16="http://schemas.microsoft.com/office/drawing/2014/main" id="{65238D16-2DBC-48EB-84E9-BA855D589878}"/>
              </a:ext>
            </a:extLst>
          </p:cNvPr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DF98C340-2EE6-4DFA-A58D-AFEDEB65436B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182D3EFC-7C80-4E44-88FA-9A0D52F9A745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545085F-F3B9-4A1D-B600-31BDE910D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A916913-787F-43B9-B7AA-340CDFE96A3C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2AFFC2A6-B8FE-4F08-9FA3-DB33C875F2C6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>
            <a:extLst>
              <a:ext uri="{FF2B5EF4-FFF2-40B4-BE49-F238E27FC236}">
                <a16:creationId xmlns:a16="http://schemas.microsoft.com/office/drawing/2014/main" id="{E4B606AC-6FFD-48B5-8ACB-F861EB79E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>
            <a:extLst>
              <a:ext uri="{FF2B5EF4-FFF2-40B4-BE49-F238E27FC236}">
                <a16:creationId xmlns:a16="http://schemas.microsoft.com/office/drawing/2014/main" id="{CF20612B-DD95-4CFD-BA77-B5F62953C802}"/>
              </a:ext>
            </a:extLst>
          </p:cNvPr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4ABDC52C-6596-46D9-95A6-FAD26AE7DC01}"/>
              </a:ext>
            </a:extLst>
          </p:cNvPr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65ADE31B-3836-4564-9481-E76967BECF49}"/>
              </a:ext>
            </a:extLst>
          </p:cNvPr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7CF79256-9F5D-4412-8768-F8CCDC993F7B}"/>
              </a:ext>
            </a:extLst>
          </p:cNvPr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09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>
            <a:extLst>
              <a:ext uri="{FF2B5EF4-FFF2-40B4-BE49-F238E27FC236}">
                <a16:creationId xmlns:a16="http://schemas.microsoft.com/office/drawing/2014/main" id="{C3E207B0-4222-4CB6-B8C1-865E36F1997C}"/>
              </a:ext>
            </a:extLst>
          </p:cNvPr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4994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1BF0AB-FB0D-4B5A-95EF-E5EB2767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5A07D8B-A553-4100-8EEB-F5F584AFED07}"/>
              </a:ext>
            </a:extLst>
          </p:cNvPr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73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CCC103-DECA-487E-95A8-C44D6791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16C9D-C90D-45CC-9CCD-F3E73EDF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3491A-16DA-43A7-8600-2F27100B73F7}"/>
              </a:ext>
            </a:extLst>
          </p:cNvPr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EE2B8D-7B5F-49EF-B6F4-0EC6437EA7BD}"/>
              </a:ext>
            </a:extLst>
          </p:cNvPr>
          <p:cNvSpPr txBox="1"/>
          <p:nvPr/>
        </p:nvSpPr>
        <p:spPr>
          <a:xfrm>
            <a:off x="462717" y="1654638"/>
            <a:ext cx="54685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sz="2000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60CE1D-84C8-4120-9271-9B2E7CB9DDC0}"/>
              </a:ext>
            </a:extLst>
          </p:cNvPr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25C263-8A48-4D98-A29F-DDAC1546B3D6}"/>
              </a:ext>
            </a:extLst>
          </p:cNvPr>
          <p:cNvSpPr txBox="1"/>
          <p:nvPr/>
        </p:nvSpPr>
        <p:spPr>
          <a:xfrm>
            <a:off x="6543882" y="1716820"/>
            <a:ext cx="4578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sz="2000" dirty="0"/>
              <a:t>在适应性要求中，由于游戏依托微信小程序平台，所以要求玩家手机必须安装微信</a:t>
            </a:r>
            <a:r>
              <a:rPr lang="en-US" altLang="zh-CN" sz="2000" dirty="0"/>
              <a:t>APP</a:t>
            </a:r>
            <a:r>
              <a:rPr lang="zh-CN" altLang="zh-CN" sz="2000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22A7B5-BDA9-4485-B823-2AB0F251A6E9}"/>
              </a:ext>
            </a:extLst>
          </p:cNvPr>
          <p:cNvGrpSpPr/>
          <p:nvPr/>
        </p:nvGrpSpPr>
        <p:grpSpPr>
          <a:xfrm>
            <a:off x="997289" y="4030541"/>
            <a:ext cx="4933993" cy="1888204"/>
            <a:chOff x="1125504" y="1391265"/>
            <a:chExt cx="4933993" cy="188820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7BF1DD-32CE-4835-A7EE-14BDC0142B11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BAF011-34CB-4878-828B-626257606336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本游戏在安全性上没有任何问题，不需要再额外在设计函数或者功能，去进行安全性的检测。</a:t>
              </a:r>
              <a:endParaRPr lang="en-US" altLang="zh-CN" sz="20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B04803-2763-4D64-B777-8667A5E67B40}"/>
              </a:ext>
            </a:extLst>
          </p:cNvPr>
          <p:cNvGrpSpPr/>
          <p:nvPr/>
        </p:nvGrpSpPr>
        <p:grpSpPr>
          <a:xfrm>
            <a:off x="6260720" y="3917436"/>
            <a:ext cx="4933993" cy="2195980"/>
            <a:chOff x="1125504" y="1391265"/>
            <a:chExt cx="4933993" cy="21959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A58873-ADEF-44CE-AF09-34BDA822F293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D8780C-0190-4547-8CF3-3F25A3A95FD8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5124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  <a:extLst>
              <a:ext uri="{FF2B5EF4-FFF2-40B4-BE49-F238E27FC236}">
                <a16:creationId xmlns:a16="http://schemas.microsoft.com/office/drawing/2014/main" id="{F1D3DFF2-F0D6-45A7-AD6C-7236B4EEA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35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565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项目分工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173110-63E0-4FAF-A053-FEA8A13E4773}"/>
              </a:ext>
            </a:extLst>
          </p:cNvPr>
          <p:cNvGrpSpPr/>
          <p:nvPr/>
        </p:nvGrpSpPr>
        <p:grpSpPr>
          <a:xfrm>
            <a:off x="1359191" y="1800367"/>
            <a:ext cx="9540513" cy="2028265"/>
            <a:chOff x="577605" y="1214438"/>
            <a:chExt cx="8617213" cy="1831975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251B1489-08CD-4451-A47E-25D782B0E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6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0BC4B403-8089-4E94-A600-0149FFBD6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861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设计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0B99AE0-4CFC-4C11-AFD1-473F4281E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5206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C4F1C527-ABE6-4438-B224-DC777E50C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4462" y="1409963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实现</a:t>
              </a:r>
            </a:p>
          </p:txBody>
        </p: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A7173DED-71E3-415C-A47C-E3800EC3A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33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FF9EA11D-2DDE-46CD-9C92-AAB9FA2D5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1268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测试</a:t>
              </a:r>
            </a:p>
          </p:txBody>
        </p:sp>
      </p:grpSp>
      <p:sp>
        <p:nvSpPr>
          <p:cNvPr id="26" name="文本框 49">
            <a:extLst>
              <a:ext uri="{FF2B5EF4-FFF2-40B4-BE49-F238E27FC236}">
                <a16:creationId xmlns:a16="http://schemas.microsoft.com/office/drawing/2014/main" id="{8C962224-0544-4D4E-89B2-0DF715F9F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73" y="411948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</a:p>
        </p:txBody>
      </p:sp>
      <p:sp>
        <p:nvSpPr>
          <p:cNvPr id="31" name="文本框 49">
            <a:extLst>
              <a:ext uri="{FF2B5EF4-FFF2-40B4-BE49-F238E27FC236}">
                <a16:creationId xmlns:a16="http://schemas.microsoft.com/office/drawing/2014/main" id="{26710893-08FA-4B14-B7B4-98888F637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566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</a:p>
        </p:txBody>
      </p:sp>
      <p:sp>
        <p:nvSpPr>
          <p:cNvPr id="32" name="文本框 49">
            <a:extLst>
              <a:ext uri="{FF2B5EF4-FFF2-40B4-BE49-F238E27FC236}">
                <a16:creationId xmlns:a16="http://schemas.microsoft.com/office/drawing/2014/main" id="{96546FF6-6A19-4E91-BE4D-29E68276E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859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</a:p>
        </p:txBody>
      </p:sp>
      <p:sp>
        <p:nvSpPr>
          <p:cNvPr id="33" name="文本框 49">
            <a:extLst>
              <a:ext uri="{FF2B5EF4-FFF2-40B4-BE49-F238E27FC236}">
                <a16:creationId xmlns:a16="http://schemas.microsoft.com/office/drawing/2014/main" id="{8140F4BC-41E6-476F-9FB3-B26D5DF11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562" y="-6552"/>
            <a:ext cx="3638746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游戏逻辑和排行榜</a:t>
            </a:r>
            <a:endParaRPr lang="en-US" altLang="zh-CN" sz="2400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商城和角色模块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好友邮箱和管理员模块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13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8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97310-3171-4590-883A-D1498A83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13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349F4-FC71-401D-A52A-ADC751E7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B86FB34-AA73-4ACD-8679-F69C2FBF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72248"/>
              </p:ext>
            </p:extLst>
          </p:nvPr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3035999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1318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9DACF6C-2516-43AB-A16B-0E2F44C3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732B2AC-4DD4-472C-BDDD-69D46F2E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99963"/>
              </p:ext>
            </p:extLst>
          </p:nvPr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4158840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360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C862188-FBE3-4E36-B0AE-E253F3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704280-C7D9-4F64-936E-1E97CCA59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29110"/>
              </p:ext>
            </p:extLst>
          </p:nvPr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132911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81369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CF75DFA-1518-4DD8-817A-229B764A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91DE691-EF0E-4CB6-B8C2-E723A4687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79579"/>
              </p:ext>
            </p:extLst>
          </p:nvPr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9178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5638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DCE8E598-F604-40E5-B420-D23813DA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82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EF72FCF-3D87-45A9-9849-979ADC5C2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22138"/>
              </p:ext>
            </p:extLst>
          </p:nvPr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1415907969"/>
                    </a:ext>
                  </a:extLst>
                </a:gridCol>
              </a:tblGrid>
              <a:tr h="55963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195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27466421-DC7F-4DE2-B45C-EF75DF692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EFF15D-0FEE-403A-A5BE-D2C5F1581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67"/>
              </p:ext>
            </p:extLst>
          </p:nvPr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802206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1466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C8DB43D5-CEDD-46C0-A9A8-698A3CAB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4176D74-917C-4F1E-BF38-86070D2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72292"/>
              </p:ext>
            </p:extLst>
          </p:nvPr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1340259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041530"/>
                  </a:ext>
                </a:extLst>
              </a:tr>
            </a:tbl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:a16="http://schemas.microsoft.com/office/drawing/2014/main" id="{2515E9C9-E6AB-4378-9B48-5AB380F4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72F9C9E-1503-46B2-932F-640383489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07027"/>
              </p:ext>
            </p:extLst>
          </p:nvPr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827784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32984"/>
                  </a:ext>
                </a:extLst>
              </a:tr>
            </a:tbl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9387622C-14D5-4A67-9A9F-45DC2B18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19FCCAE-AD54-424A-9664-86002A5F7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5218"/>
              </p:ext>
            </p:extLst>
          </p:nvPr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3762459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54511"/>
                  </a:ext>
                </a:extLst>
              </a:tr>
            </a:tbl>
          </a:graphicData>
        </a:graphic>
      </p:graphicFrame>
      <p:sp>
        <p:nvSpPr>
          <p:cNvPr id="21" name="Rectangle 7">
            <a:extLst>
              <a:ext uri="{FF2B5EF4-FFF2-40B4-BE49-F238E27FC236}">
                <a16:creationId xmlns:a16="http://schemas.microsoft.com/office/drawing/2014/main" id="{4F221AC3-86DE-489D-BD41-8A0839C0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06B24E2-AA35-414E-B08D-1981070CB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1297"/>
              </p:ext>
            </p:extLst>
          </p:nvPr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645766349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3348"/>
                  </a:ext>
                </a:extLst>
              </a:tr>
            </a:tbl>
          </a:graphicData>
        </a:graphic>
      </p:graphicFrame>
      <p:sp>
        <p:nvSpPr>
          <p:cNvPr id="23" name="Rectangle 8">
            <a:extLst>
              <a:ext uri="{FF2B5EF4-FFF2-40B4-BE49-F238E27FC236}">
                <a16:creationId xmlns:a16="http://schemas.microsoft.com/office/drawing/2014/main" id="{81EFCCE7-D029-4320-B1A1-F1B2A75A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12E7840-8A6B-4904-B318-98EDB0B5E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73978"/>
              </p:ext>
            </p:extLst>
          </p:nvPr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3865229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34529"/>
                  </a:ext>
                </a:extLst>
              </a:tr>
            </a:tbl>
          </a:graphicData>
        </a:graphic>
      </p:graphicFrame>
      <p:sp>
        <p:nvSpPr>
          <p:cNvPr id="25" name="Rectangle 9">
            <a:extLst>
              <a:ext uri="{FF2B5EF4-FFF2-40B4-BE49-F238E27FC236}">
                <a16:creationId xmlns:a16="http://schemas.microsoft.com/office/drawing/2014/main" id="{1A2F5311-44EF-4869-A620-392956187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3521E94-9B31-4CA4-B9AC-09682A032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22950"/>
              </p:ext>
            </p:extLst>
          </p:nvPr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052673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64997"/>
                  </a:ext>
                </a:extLst>
              </a:tr>
            </a:tbl>
          </a:graphicData>
        </a:graphic>
      </p:graphicFrame>
      <p:sp>
        <p:nvSpPr>
          <p:cNvPr id="27" name="Rectangle 10">
            <a:extLst>
              <a:ext uri="{FF2B5EF4-FFF2-40B4-BE49-F238E27FC236}">
                <a16:creationId xmlns:a16="http://schemas.microsoft.com/office/drawing/2014/main" id="{F88E9986-6087-45F2-9C68-22A4E571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05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C2FF6-E936-47F5-AAF8-73B35E4B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8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05112A-D6D6-4288-94E1-C088AFF9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87149"/>
              </p:ext>
            </p:extLst>
          </p:nvPr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402854640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879868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6054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1986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430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293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9948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2775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0141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837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BFC27F-206F-4FD3-A954-0787BF4C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93981"/>
              </p:ext>
            </p:extLst>
          </p:nvPr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15157359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1047264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6450973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171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1371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607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18107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3829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5559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88434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63FAC4-F963-4E6C-8BE9-941DD5C7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93467"/>
              </p:ext>
            </p:extLst>
          </p:nvPr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67107313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1268132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516395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886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6263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7224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099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522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1812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2392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EA67B40-9CC9-49D0-9120-9BEED28A4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8786"/>
              </p:ext>
            </p:extLst>
          </p:nvPr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92283955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29604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439632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312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89337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62275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5371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6771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23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6209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07A573B-6BCB-4326-BBA0-7E5D266E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89671"/>
              </p:ext>
            </p:extLst>
          </p:nvPr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65001117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316787489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05045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974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4552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991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0358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806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624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9285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D272682-9F6A-4559-8D69-D6156A10C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1072"/>
              </p:ext>
            </p:extLst>
          </p:nvPr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1915692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8966471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4836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3215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9687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752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081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8917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2333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362" y="665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CB0317-B127-43F6-82C0-5EB4E903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41" y="1117550"/>
            <a:ext cx="9454718" cy="3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8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6FCBFA-9198-4765-8AD3-F70D53B1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806127"/>
            <a:ext cx="2828954" cy="5009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ACA38C-00FA-446F-8E97-56FD1DCA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6" y="806127"/>
            <a:ext cx="2871801" cy="50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0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1717" y="14150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关键算法设计</a:t>
            </a:r>
          </a:p>
        </p:txBody>
      </p:sp>
    </p:spTree>
    <p:extLst>
      <p:ext uri="{BB962C8B-B14F-4D97-AF65-F5344CB8AC3E}">
        <p14:creationId xmlns:p14="http://schemas.microsoft.com/office/powerpoint/2010/main" val="1277456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7CA23B-5C02-4E33-9B21-111C3F8D057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5704" r="11028" b="5773"/>
          <a:stretch/>
        </p:blipFill>
        <p:spPr>
          <a:xfrm>
            <a:off x="994299" y="1256330"/>
            <a:ext cx="4882718" cy="5082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B90A9D-A569-4504-9FDF-0389A69D3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147746"/>
              </p:ext>
            </p:extLst>
          </p:nvPr>
        </p:nvGraphicFramePr>
        <p:xfrm>
          <a:off x="6096000" y="1288589"/>
          <a:ext cx="5411470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1470">
                  <a:extLst>
                    <a:ext uri="{9D8B030D-6E8A-4147-A177-3AD203B41FA5}">
                      <a16:colId xmlns:a16="http://schemas.microsoft.com/office/drawing/2014/main" val="3615651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begin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判断小鸟避障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=true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地面对应的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屏幕对应的最大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End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开始游戏主程序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5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309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58D859-868F-411E-A506-CD6D830621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060" y="1079038"/>
            <a:ext cx="3591111" cy="49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5963575" y="1079038"/>
            <a:ext cx="4760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计算小鸟竖直速度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（小鸟在上升）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Game_Bird.Bird_Risespeed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（小鸟在下降）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回到游戏主程序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23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6096000" y="1859339"/>
            <a:ext cx="4760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游戏结算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if(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 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Checkpoint){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继续游戏或者回到菜单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2F05-4242-45A0-AE8A-4AEF1F03A3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330" r="24186" b="32897"/>
          <a:stretch/>
        </p:blipFill>
        <p:spPr>
          <a:xfrm>
            <a:off x="601646" y="963023"/>
            <a:ext cx="4893632" cy="5189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592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88F84-73F0-4070-96E1-635844A5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48" y="1612002"/>
            <a:ext cx="10202104" cy="36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7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E924B9-E826-40C3-86AE-B1E63415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763480"/>
            <a:ext cx="8169250" cy="60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0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BA1828-561F-4B6B-9CC5-2743C0DF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581"/>
            <a:ext cx="12192000" cy="29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8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8" y="710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75DCA-5DE8-4B05-A4EA-C0A312C1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" y="1196976"/>
            <a:ext cx="4987707" cy="5077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3D2CB-BC26-46EC-9931-6CB6AE7E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8" y="815743"/>
            <a:ext cx="5074187" cy="5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0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6DD0D-C8E6-45BC-9C0D-943F97B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7" y="998279"/>
            <a:ext cx="7077075" cy="53149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09773F-10DD-43A0-A7AB-721D351B2B57}"/>
              </a:ext>
            </a:extLst>
          </p:cNvPr>
          <p:cNvSpPr txBox="1"/>
          <p:nvPr/>
        </p:nvSpPr>
        <p:spPr>
          <a:xfrm>
            <a:off x="8591856" y="706873"/>
            <a:ext cx="360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单元测试：微信云端测试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系统测试：微信云端测试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0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E429E6-28A5-4E31-8B38-ED93BB39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0" y="1450419"/>
            <a:ext cx="10710019" cy="41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86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179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游戏，排行榜，好友，部分管理员功能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商城和角色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邮箱和部分管理员功能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项目分工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666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代码规范更改情况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5525B-D771-489C-9A0B-A1228DC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2185737"/>
            <a:ext cx="10725912" cy="21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758E14-DE2E-451B-9634-743A3532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99528"/>
            <a:ext cx="86487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71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7A1FC-2FA6-46CC-82B4-8CEC2072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4" y="728825"/>
            <a:ext cx="5861456" cy="4295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07D206-E76D-4693-A217-DA0D03A7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75" y="3874039"/>
            <a:ext cx="6383045" cy="28325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3BB6BA-41DD-4CA6-AC51-E9AE7D5FFC46}"/>
              </a:ext>
            </a:extLst>
          </p:cNvPr>
          <p:cNvSpPr txBox="1"/>
          <p:nvPr/>
        </p:nvSpPr>
        <p:spPr>
          <a:xfrm>
            <a:off x="6604986" y="1216241"/>
            <a:ext cx="4243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我们项目组一共进行了两次代码走查，在代码走查中发现了诸多的问题。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我们修改了部分的代码错误，但是有些错误代码根深蒂固，发现时已经无法更改</a:t>
            </a:r>
          </a:p>
        </p:txBody>
      </p:sp>
    </p:spTree>
    <p:extLst>
      <p:ext uri="{BB962C8B-B14F-4D97-AF65-F5344CB8AC3E}">
        <p14:creationId xmlns:p14="http://schemas.microsoft.com/office/powerpoint/2010/main" val="2378742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7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程序清单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更改情况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C17AB3-9335-46B7-B50F-4E349F69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508309"/>
            <a:ext cx="9330431" cy="17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60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B19EC0D-F12C-4D7C-AEFE-3FF0D9647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160117"/>
              </p:ext>
            </p:extLst>
          </p:nvPr>
        </p:nvGraphicFramePr>
        <p:xfrm>
          <a:off x="828040" y="1207491"/>
          <a:ext cx="5267960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39939377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1278790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9908119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7872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643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940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全局变量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015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请求调用云函数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Global_WeChat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17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Cloud_Image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916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场景跳转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Jump_Scene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4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Loading_Base_Resouce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1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Change_Bird_Image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90232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AAC029F-EFFF-4504-B68A-BF2FD338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09225"/>
              </p:ext>
            </p:extLst>
          </p:nvPr>
        </p:nvGraphicFramePr>
        <p:xfrm>
          <a:off x="828040" y="3057622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896367025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92574185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330418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016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12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41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微信登录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WX_Login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7201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4CC17D5-32EF-4591-8541-513487CAC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12796"/>
              </p:ext>
            </p:extLst>
          </p:nvPr>
        </p:nvGraphicFramePr>
        <p:xfrm>
          <a:off x="828040" y="4109601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91540150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2240229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9030843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419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01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962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Change_Difficult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4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Change_Map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18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89032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8497505-1A9D-43D1-89C3-A456794E4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3209"/>
              </p:ext>
            </p:extLst>
          </p:nvPr>
        </p:nvGraphicFramePr>
        <p:xfrm>
          <a:off x="6418284" y="815532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04506528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76549086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98125939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2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17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515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小鸟动作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Bird_Action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72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游戏进程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93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084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金币数据显示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Gold_Show_Action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水管显示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Waterpipe_Action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5800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B9F7DC4-DE40-41CB-8055-CAA40512F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85262"/>
              </p:ext>
            </p:extLst>
          </p:nvPr>
        </p:nvGraphicFramePr>
        <p:xfrm>
          <a:off x="6418284" y="2373286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772582585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422166969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79968038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618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47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622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结算成绩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401234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9C36DA3-449D-4794-9D8F-916903857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365672"/>
              </p:ext>
            </p:extLst>
          </p:nvPr>
        </p:nvGraphicFramePr>
        <p:xfrm>
          <a:off x="6418284" y="3294235"/>
          <a:ext cx="5267960" cy="20116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98805118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425848969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06665524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417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244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019723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好友列表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Show_Friend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Loading_Friends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95826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5353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57696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一键全部已读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76910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000282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863636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86837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06D565C-E5CA-477A-BBE0-D1D64FD1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2319"/>
              </p:ext>
            </p:extLst>
          </p:nvPr>
        </p:nvGraphicFramePr>
        <p:xfrm>
          <a:off x="828040" y="5334720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71531647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625904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586004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9732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60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052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6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Buy_Character_Sure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606798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79A74DA8-F915-4A71-98C4-019F78186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18710"/>
              </p:ext>
            </p:extLst>
          </p:nvPr>
        </p:nvGraphicFramePr>
        <p:xfrm>
          <a:off x="6418284" y="5489883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88370872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1745969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27303662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9723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9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219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封号提示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10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32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功能未开放提示关闭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Tip_Close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616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223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ACEB183-E29E-4374-A3B8-FD2365B45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0014"/>
              </p:ext>
            </p:extLst>
          </p:nvPr>
        </p:nvGraphicFramePr>
        <p:xfrm>
          <a:off x="6436040" y="3434770"/>
          <a:ext cx="5267960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63168496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685928108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4897466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8135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967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8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Loading_Role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1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拥有角色信息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Have_Character_Information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476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Change_Character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24801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5D31CF7-5B10-4CCF-8422-C93E6DA35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39576"/>
              </p:ext>
            </p:extLst>
          </p:nvPr>
        </p:nvGraphicFramePr>
        <p:xfrm>
          <a:off x="6436040" y="4986470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4226920964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43805732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81252125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51213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245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96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330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加载玩家成绩信息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Report_Cancel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196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确定举报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Report_Confirm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092781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49992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350D7FE-8368-49FF-89B4-643671F9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77119"/>
              </p:ext>
            </p:extLst>
          </p:nvPr>
        </p:nvGraphicFramePr>
        <p:xfrm>
          <a:off x="6436040" y="298417"/>
          <a:ext cx="5267960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974463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52962894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0856647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8803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2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06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Game_Difficulty_Local_Varible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25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73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跳转难度界面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Jump_DIfficulty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008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排行榜界面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Rank_Local_Variable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71795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546066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91672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玩家拥有角色界面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User_Have_Character_Local_Varible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962129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管理员界面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Account_Management_Local_Varible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83801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邮箱界面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Email_Local_Varible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78768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FFBE679-0CFE-4B66-97C0-8C9035A0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8093"/>
              </p:ext>
            </p:extLst>
          </p:nvPr>
        </p:nvGraphicFramePr>
        <p:xfrm>
          <a:off x="248068" y="707038"/>
          <a:ext cx="5824258" cy="5835807"/>
        </p:xfrm>
        <a:graphic>
          <a:graphicData uri="http://schemas.openxmlformats.org/drawingml/2006/table">
            <a:tbl>
              <a:tblPr firstRow="1" firstCol="1" bandRow="1"/>
              <a:tblGrid>
                <a:gridCol w="1908638">
                  <a:extLst>
                    <a:ext uri="{9D8B030D-6E8A-4147-A177-3AD203B41FA5}">
                      <a16:colId xmlns:a16="http://schemas.microsoft.com/office/drawing/2014/main" val="622191485"/>
                    </a:ext>
                  </a:extLst>
                </a:gridCol>
                <a:gridCol w="1908638">
                  <a:extLst>
                    <a:ext uri="{9D8B030D-6E8A-4147-A177-3AD203B41FA5}">
                      <a16:colId xmlns:a16="http://schemas.microsoft.com/office/drawing/2014/main" val="2555811638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2566235744"/>
                    </a:ext>
                  </a:extLst>
                </a:gridCol>
              </a:tblGrid>
              <a:tr h="188252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98745"/>
                  </a:ext>
                </a:extLst>
              </a:tr>
              <a:tr h="188252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01812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24998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95497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74022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加载小鸟图片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81706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331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5579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09234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Shop_Buy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16973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3604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6577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一键删除已读邮件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37595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90050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63908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0626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98850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396659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42388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加载全体用户列表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39046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加载举报用户列表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Loading_Report_User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808777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更新当前角色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068403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更新申诉信息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Uploading_Appeal_Information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093611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546604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更新时间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Uploading_Restores_Time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914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37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160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41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5660" y="954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测试文档更改情况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5B41FC-17CF-4454-BF95-2A30ABA4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0" y="1832727"/>
            <a:ext cx="10638839" cy="38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0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界面交互单元测试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D1E4F1-31FE-4CC3-AF3E-34F9BF0CA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21369"/>
              </p:ext>
            </p:extLst>
          </p:nvPr>
        </p:nvGraphicFramePr>
        <p:xfrm>
          <a:off x="3099606" y="816437"/>
          <a:ext cx="5992785" cy="5669280"/>
        </p:xfrm>
        <a:graphic>
          <a:graphicData uri="http://schemas.openxmlformats.org/drawingml/2006/table">
            <a:tbl>
              <a:tblPr firstRow="1" firstCol="1" bandRow="1"/>
              <a:tblGrid>
                <a:gridCol w="683061">
                  <a:extLst>
                    <a:ext uri="{9D8B030D-6E8A-4147-A177-3AD203B41FA5}">
                      <a16:colId xmlns:a16="http://schemas.microsoft.com/office/drawing/2014/main" val="1147778531"/>
                    </a:ext>
                  </a:extLst>
                </a:gridCol>
                <a:gridCol w="1454281">
                  <a:extLst>
                    <a:ext uri="{9D8B030D-6E8A-4147-A177-3AD203B41FA5}">
                      <a16:colId xmlns:a16="http://schemas.microsoft.com/office/drawing/2014/main" val="3948506373"/>
                    </a:ext>
                  </a:extLst>
                </a:gridCol>
                <a:gridCol w="1667819">
                  <a:extLst>
                    <a:ext uri="{9D8B030D-6E8A-4147-A177-3AD203B41FA5}">
                      <a16:colId xmlns:a16="http://schemas.microsoft.com/office/drawing/2014/main" val="1279040576"/>
                    </a:ext>
                  </a:extLst>
                </a:gridCol>
                <a:gridCol w="1144748">
                  <a:extLst>
                    <a:ext uri="{9D8B030D-6E8A-4147-A177-3AD203B41FA5}">
                      <a16:colId xmlns:a16="http://schemas.microsoft.com/office/drawing/2014/main" val="4085792143"/>
                    </a:ext>
                  </a:extLst>
                </a:gridCol>
                <a:gridCol w="964839">
                  <a:extLst>
                    <a:ext uri="{9D8B030D-6E8A-4147-A177-3AD203B41FA5}">
                      <a16:colId xmlns:a16="http://schemas.microsoft.com/office/drawing/2014/main" val="3952127454"/>
                    </a:ext>
                  </a:extLst>
                </a:gridCol>
                <a:gridCol w="78037">
                  <a:extLst>
                    <a:ext uri="{9D8B030D-6E8A-4147-A177-3AD203B41FA5}">
                      <a16:colId xmlns:a16="http://schemas.microsoft.com/office/drawing/2014/main" val="1509955414"/>
                    </a:ext>
                  </a:extLst>
                </a:gridCol>
              </a:tblGrid>
              <a:tr h="338967">
                <a:tc gridSpan="6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用于测试的计算机软硬系统及其配置：</a:t>
                      </a:r>
                    </a:p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7158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测试用例或内容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详见测试用例表格）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实测结果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33611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开始游戏前难度选择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成功进入游戏并且游戏难度体现正确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478933"/>
                  </a:ext>
                </a:extLst>
              </a:tr>
              <a:tr h="5084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开始游戏前地图选择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成功进入游戏并且地图体现正确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未能完全满足要求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一张地图尚未能正确显示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079785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开始游戏前角色选择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成功进入游戏并且小鸟角色体现正确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709295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开始游戏前皮肤选择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成功进入游戏并且皮肤角色体现正确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功能尚未实现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88582"/>
                  </a:ext>
                </a:extLst>
              </a:tr>
              <a:tr h="677936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游戏逻辑：小鸟起落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小鸟在玩家不操作的情况下自动下落；小鸟在玩家点击后上升一段距离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359316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游戏逻辑：小鸟死亡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触发死亡机制后游戏结束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953543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游戏逻辑：获得金币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小鸟触碰到金币以后金币计数增加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39318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游戏逻辑：金币产生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屏幕上随机在空白处生成金币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09428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游戏结算：结算界面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游戏结束后进入结算界面，显示相应数据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54176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游戏结算：金币增加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玩家的金币数据更新，金币增加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9268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玩家的历史数据分数更新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69177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进入好友界面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界面跳转至好友界面，正确显示好友列表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94206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275592B-9685-4DC7-BE76-B31AB27F9F16}"/>
              </a:ext>
            </a:extLst>
          </p:cNvPr>
          <p:cNvSpPr txBox="1"/>
          <p:nvPr/>
        </p:nvSpPr>
        <p:spPr>
          <a:xfrm>
            <a:off x="9292701" y="4501232"/>
            <a:ext cx="24080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对于交互界面界面，因为涉及到了前端渲染的问题，所以没有办法使用程序进行测试，为此，我们决定进行手动测试。</a:t>
            </a:r>
          </a:p>
        </p:txBody>
      </p:sp>
    </p:spTree>
    <p:extLst>
      <p:ext uri="{BB962C8B-B14F-4D97-AF65-F5344CB8AC3E}">
        <p14:creationId xmlns:p14="http://schemas.microsoft.com/office/powerpoint/2010/main" val="124352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连接函数单元测试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ADC849C-BEAA-4EAA-A57D-41D76830E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510"/>
              </p:ext>
            </p:extLst>
          </p:nvPr>
        </p:nvGraphicFramePr>
        <p:xfrm>
          <a:off x="5421462" y="2186698"/>
          <a:ext cx="6539551" cy="4382782"/>
        </p:xfrm>
        <a:graphic>
          <a:graphicData uri="http://schemas.openxmlformats.org/drawingml/2006/table">
            <a:tbl>
              <a:tblPr firstRow="1" firstCol="1" bandRow="1"/>
              <a:tblGrid>
                <a:gridCol w="1557966">
                  <a:extLst>
                    <a:ext uri="{9D8B030D-6E8A-4147-A177-3AD203B41FA5}">
                      <a16:colId xmlns:a16="http://schemas.microsoft.com/office/drawing/2014/main" val="906655815"/>
                    </a:ext>
                  </a:extLst>
                </a:gridCol>
                <a:gridCol w="3288090">
                  <a:extLst>
                    <a:ext uri="{9D8B030D-6E8A-4147-A177-3AD203B41FA5}">
                      <a16:colId xmlns:a16="http://schemas.microsoft.com/office/drawing/2014/main" val="2916064467"/>
                    </a:ext>
                  </a:extLst>
                </a:gridCol>
                <a:gridCol w="865673">
                  <a:extLst>
                    <a:ext uri="{9D8B030D-6E8A-4147-A177-3AD203B41FA5}">
                      <a16:colId xmlns:a16="http://schemas.microsoft.com/office/drawing/2014/main" val="2472906011"/>
                    </a:ext>
                  </a:extLst>
                </a:gridCol>
                <a:gridCol w="827822">
                  <a:extLst>
                    <a:ext uri="{9D8B030D-6E8A-4147-A177-3AD203B41FA5}">
                      <a16:colId xmlns:a16="http://schemas.microsoft.com/office/drawing/2014/main" val="1749730045"/>
                    </a:ext>
                  </a:extLst>
                </a:gridCol>
              </a:tblGrid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88566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登录注册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WeChat.onRegisterUser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415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WeChat.Loading_Resources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33493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98952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17383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上传举报列表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01179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12446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获取商店信息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WeChat.Loading_Shop_Character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95395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商店购买更新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WeChat.Buy_Character_Update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736957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下载小鸟图片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510264"/>
                  </a:ext>
                </a:extLst>
              </a:tr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修改当前使用角色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057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加载个人邮箱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5586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20483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全部邮件已读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4417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71795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已读单个邮件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09176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6A0F834-0BB9-4EDA-92A4-EE19A19C8BF8}"/>
              </a:ext>
            </a:extLst>
          </p:cNvPr>
          <p:cNvSpPr txBox="1"/>
          <p:nvPr/>
        </p:nvSpPr>
        <p:spPr>
          <a:xfrm>
            <a:off x="1214307" y="1158615"/>
            <a:ext cx="33224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微信小游戏在调用云函数时，需要编写专门的请求格式去调用云函数，为了测试这一部分代码，我们没有找到专门的测试工具，于是我们编写了专门的按钮来辅助测试云函数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0204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云函数单元测试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7D10A5-11A9-4820-8B78-575D812D31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9799" y="2875995"/>
            <a:ext cx="3173730" cy="3733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C93BAF-4BA7-4319-8382-11FBCCA8D634}"/>
              </a:ext>
            </a:extLst>
          </p:cNvPr>
          <p:cNvSpPr txBox="1"/>
          <p:nvPr/>
        </p:nvSpPr>
        <p:spPr>
          <a:xfrm>
            <a:off x="796771" y="1012924"/>
            <a:ext cx="106376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对于云函数的测试，测试工具主要是选择了微信云开发自带的云函数云端测试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云端测试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能够测试云函数的开始时间，运行时长，计费时长，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否调用完成，内存使用，请求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，调用状态，返回结果，调用日志等等属性。本文将通过罗列表格的形式，对云函数进行测试，具体的测试结果请参照附件中“云函数测试报告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.xlsx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”。</a:t>
            </a:r>
          </a:p>
          <a:p>
            <a:endParaRPr lang="zh-CN" altLang="en-US" sz="20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25D0DB4-C0E9-4D21-8640-922934ED8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29312"/>
              </p:ext>
            </p:extLst>
          </p:nvPr>
        </p:nvGraphicFramePr>
        <p:xfrm>
          <a:off x="1258694" y="2875995"/>
          <a:ext cx="5710275" cy="3564962"/>
        </p:xfrm>
        <a:graphic>
          <a:graphicData uri="http://schemas.openxmlformats.org/drawingml/2006/table">
            <a:tbl>
              <a:tblPr firstRow="1" firstCol="1" bandRow="1"/>
              <a:tblGrid>
                <a:gridCol w="1595797">
                  <a:extLst>
                    <a:ext uri="{9D8B030D-6E8A-4147-A177-3AD203B41FA5}">
                      <a16:colId xmlns:a16="http://schemas.microsoft.com/office/drawing/2014/main" val="78731539"/>
                    </a:ext>
                  </a:extLst>
                </a:gridCol>
                <a:gridCol w="2518681">
                  <a:extLst>
                    <a:ext uri="{9D8B030D-6E8A-4147-A177-3AD203B41FA5}">
                      <a16:colId xmlns:a16="http://schemas.microsoft.com/office/drawing/2014/main" val="3485254386"/>
                    </a:ext>
                  </a:extLst>
                </a:gridCol>
                <a:gridCol w="755841">
                  <a:extLst>
                    <a:ext uri="{9D8B030D-6E8A-4147-A177-3AD203B41FA5}">
                      <a16:colId xmlns:a16="http://schemas.microsoft.com/office/drawing/2014/main" val="2073863595"/>
                    </a:ext>
                  </a:extLst>
                </a:gridCol>
                <a:gridCol w="839956">
                  <a:extLst>
                    <a:ext uri="{9D8B030D-6E8A-4147-A177-3AD203B41FA5}">
                      <a16:colId xmlns:a16="http://schemas.microsoft.com/office/drawing/2014/main" val="3175450528"/>
                    </a:ext>
                  </a:extLst>
                </a:gridCol>
              </a:tblGrid>
              <a:tr h="44408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46059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723686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11818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取消封停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Cancel_Closure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684349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封停账号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Closure_Account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38164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30318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反馈邮件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28796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警告邮件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9574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786603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处理举报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Handle_Reported_User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39024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276433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下载所有被举报人信息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032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下载所有玩家信息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42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0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云函数测试用例表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892FE3-1657-4186-8610-0E25B308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07" y="1109632"/>
            <a:ext cx="8506842" cy="50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83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6FC9A1-29C5-4662-AC49-71E781D39645}"/>
              </a:ext>
            </a:extLst>
          </p:cNvPr>
          <p:cNvSpPr txBox="1"/>
          <p:nvPr/>
        </p:nvSpPr>
        <p:spPr>
          <a:xfrm>
            <a:off x="1162735" y="1020353"/>
            <a:ext cx="4669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在集成测试中，我们参照白盒测试规则，绘制了流图，更好的体现测试过程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首先，按照界面绘制了一张总体的流图，去评估环形复杂度，之后，我们对流图进行拆解，划分出一张张下的流图，进行测试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33D4D1-AFE7-4499-8613-3A39E5EFA1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206" y="2265242"/>
            <a:ext cx="6191849" cy="45927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1D9D3C-FEA7-4CE0-8265-A21C3CA372F3}"/>
              </a:ext>
            </a:extLst>
          </p:cNvPr>
          <p:cNvSpPr txBox="1"/>
          <p:nvPr/>
        </p:nvSpPr>
        <p:spPr>
          <a:xfrm>
            <a:off x="7623375" y="1931248"/>
            <a:ext cx="219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管理员模块的流图</a:t>
            </a:r>
          </a:p>
        </p:txBody>
      </p:sp>
    </p:spTree>
    <p:extLst>
      <p:ext uri="{BB962C8B-B14F-4D97-AF65-F5344CB8AC3E}">
        <p14:creationId xmlns:p14="http://schemas.microsoft.com/office/powerpoint/2010/main" val="1257836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B1B47-CE7E-4BBF-827D-B6BAA0FB7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5749" y="4601651"/>
            <a:ext cx="1914617" cy="212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B71ADC-78CC-476F-9ACA-7663B29910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7018" y="2243208"/>
            <a:ext cx="4223348" cy="4716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3F8CD43-F2D4-4628-BBAD-8F8DB0F21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39194"/>
              </p:ext>
            </p:extLst>
          </p:nvPr>
        </p:nvGraphicFramePr>
        <p:xfrm>
          <a:off x="171634" y="1704514"/>
          <a:ext cx="6282432" cy="4987170"/>
        </p:xfrm>
        <a:graphic>
          <a:graphicData uri="http://schemas.openxmlformats.org/drawingml/2006/table">
            <a:tbl>
              <a:tblPr firstRow="1" firstCol="1" bandRow="1"/>
              <a:tblGrid>
                <a:gridCol w="962421">
                  <a:extLst>
                    <a:ext uri="{9D8B030D-6E8A-4147-A177-3AD203B41FA5}">
                      <a16:colId xmlns:a16="http://schemas.microsoft.com/office/drawing/2014/main" val="533727719"/>
                    </a:ext>
                  </a:extLst>
                </a:gridCol>
                <a:gridCol w="962421">
                  <a:extLst>
                    <a:ext uri="{9D8B030D-6E8A-4147-A177-3AD203B41FA5}">
                      <a16:colId xmlns:a16="http://schemas.microsoft.com/office/drawing/2014/main" val="1092463616"/>
                    </a:ext>
                  </a:extLst>
                </a:gridCol>
                <a:gridCol w="1166229">
                  <a:extLst>
                    <a:ext uri="{9D8B030D-6E8A-4147-A177-3AD203B41FA5}">
                      <a16:colId xmlns:a16="http://schemas.microsoft.com/office/drawing/2014/main" val="458414109"/>
                    </a:ext>
                  </a:extLst>
                </a:gridCol>
                <a:gridCol w="1045726">
                  <a:extLst>
                    <a:ext uri="{9D8B030D-6E8A-4147-A177-3AD203B41FA5}">
                      <a16:colId xmlns:a16="http://schemas.microsoft.com/office/drawing/2014/main" val="3904643038"/>
                    </a:ext>
                  </a:extLst>
                </a:gridCol>
                <a:gridCol w="913897">
                  <a:extLst>
                    <a:ext uri="{9D8B030D-6E8A-4147-A177-3AD203B41FA5}">
                      <a16:colId xmlns:a16="http://schemas.microsoft.com/office/drawing/2014/main" val="546624024"/>
                    </a:ext>
                  </a:extLst>
                </a:gridCol>
                <a:gridCol w="1231738">
                  <a:extLst>
                    <a:ext uri="{9D8B030D-6E8A-4147-A177-3AD203B41FA5}">
                      <a16:colId xmlns:a16="http://schemas.microsoft.com/office/drawing/2014/main" val="2549983538"/>
                    </a:ext>
                  </a:extLst>
                </a:gridCol>
              </a:tblGrid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测试编号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006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98553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模块名称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180497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建立日期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2020/1/10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建立人员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周诚信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修改日期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2020/1/20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136660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定义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测试购买功能是否正常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0048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玩家点击购买角色，金币充足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083613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提示购买成功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90120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角色界面能够成功查询到该角色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379618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购买成功，在角色界面能够找到该角色。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9155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73940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玩家点击购买角色，金币不足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05613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82794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角色界面不能够成功查询到该角色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78115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98968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20394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玩家点击购买角色，购买角色已经拥有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33360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05689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882444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41210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3074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6D6DB9B-621E-4092-AD91-6AEFF7113977}"/>
              </a:ext>
            </a:extLst>
          </p:cNvPr>
          <p:cNvSpPr txBox="1"/>
          <p:nvPr/>
        </p:nvSpPr>
        <p:spPr>
          <a:xfrm>
            <a:off x="3193743" y="1006852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对于测试的最终结果，我们汇集成了一份份测试报告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42C474-973D-42EB-9648-4B7C38822DD5}"/>
              </a:ext>
            </a:extLst>
          </p:cNvPr>
          <p:cNvSpPr txBox="1"/>
          <p:nvPr/>
        </p:nvSpPr>
        <p:spPr>
          <a:xfrm>
            <a:off x="8035034" y="1873876"/>
            <a:ext cx="2070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购买角色的流图</a:t>
            </a:r>
          </a:p>
        </p:txBody>
      </p:sp>
    </p:spTree>
    <p:extLst>
      <p:ext uri="{BB962C8B-B14F-4D97-AF65-F5344CB8AC3E}">
        <p14:creationId xmlns:p14="http://schemas.microsoft.com/office/powerpoint/2010/main" val="133151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17A44D-AC8F-4DDB-AAD9-810596D2C1E1}"/>
              </a:ext>
            </a:extLst>
          </p:cNvPr>
          <p:cNvSpPr txBox="1"/>
          <p:nvPr/>
        </p:nvSpPr>
        <p:spPr>
          <a:xfrm>
            <a:off x="4017516" y="864663"/>
            <a:ext cx="415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系统测试工具：微信小游戏云测试服务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DBD3A7-2511-4323-AEAE-3FD0A681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3" y="1245363"/>
            <a:ext cx="9320074" cy="28142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B996EC-4ABD-44E4-85FD-6BD18C1D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2268"/>
            <a:ext cx="12192000" cy="28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21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sp>
        <p:nvSpPr>
          <p:cNvPr id="4" name="Pentagon 35">
            <a:extLst>
              <a:ext uri="{FF2B5EF4-FFF2-40B4-BE49-F238E27FC236}">
                <a16:creationId xmlns:a16="http://schemas.microsoft.com/office/drawing/2014/main" id="{01EE53D4-D3F5-4D44-BF22-14E0CD7325B2}"/>
              </a:ext>
            </a:extLst>
          </p:cNvPr>
          <p:cNvSpPr/>
          <p:nvPr/>
        </p:nvSpPr>
        <p:spPr>
          <a:xfrm>
            <a:off x="5318847" y="2440027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沈文燕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6">
            <a:extLst>
              <a:ext uri="{FF2B5EF4-FFF2-40B4-BE49-F238E27FC236}">
                <a16:creationId xmlns:a16="http://schemas.microsoft.com/office/drawing/2014/main" id="{F73C70C0-B5EC-4FD2-B513-8E69D5874A40}"/>
              </a:ext>
            </a:extLst>
          </p:cNvPr>
          <p:cNvSpPr/>
          <p:nvPr/>
        </p:nvSpPr>
        <p:spPr>
          <a:xfrm>
            <a:off x="2137751" y="820879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吴卓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69">
            <a:extLst>
              <a:ext uri="{FF2B5EF4-FFF2-40B4-BE49-F238E27FC236}">
                <a16:creationId xmlns:a16="http://schemas.microsoft.com/office/drawing/2014/main" id="{6347B09C-5160-4C70-A3BA-1F09FE9E60C7}"/>
              </a:ext>
            </a:extLst>
          </p:cNvPr>
          <p:cNvSpPr/>
          <p:nvPr/>
        </p:nvSpPr>
        <p:spPr>
          <a:xfrm>
            <a:off x="8499943" y="820880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岑盛泽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0">
            <a:extLst>
              <a:ext uri="{FF2B5EF4-FFF2-40B4-BE49-F238E27FC236}">
                <a16:creationId xmlns:a16="http://schemas.microsoft.com/office/drawing/2014/main" id="{F71FBCFB-F53D-4933-A9CE-AB9225CBD680}"/>
              </a:ext>
            </a:extLst>
          </p:cNvPr>
          <p:cNvSpPr/>
          <p:nvPr/>
        </p:nvSpPr>
        <p:spPr>
          <a:xfrm>
            <a:off x="2137751" y="2440027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朱涵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Pentagon 71">
            <a:extLst>
              <a:ext uri="{FF2B5EF4-FFF2-40B4-BE49-F238E27FC236}">
                <a16:creationId xmlns:a16="http://schemas.microsoft.com/office/drawing/2014/main" id="{3E6C86DF-461C-4A98-AC67-D46E95763C55}"/>
              </a:ext>
            </a:extLst>
          </p:cNvPr>
          <p:cNvSpPr/>
          <p:nvPr/>
        </p:nvSpPr>
        <p:spPr>
          <a:xfrm>
            <a:off x="8499943" y="242699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陈正祎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TextBox 75">
            <a:extLst>
              <a:ext uri="{FF2B5EF4-FFF2-40B4-BE49-F238E27FC236}">
                <a16:creationId xmlns:a16="http://schemas.microsoft.com/office/drawing/2014/main" id="{E82473D4-21D9-4B0B-8F12-A20B39F2E372}"/>
              </a:ext>
            </a:extLst>
          </p:cNvPr>
          <p:cNvSpPr txBox="1"/>
          <p:nvPr/>
        </p:nvSpPr>
        <p:spPr>
          <a:xfrm>
            <a:off x="4180099" y="230813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entagon 70">
            <a:extLst>
              <a:ext uri="{FF2B5EF4-FFF2-40B4-BE49-F238E27FC236}">
                <a16:creationId xmlns:a16="http://schemas.microsoft.com/office/drawing/2014/main" id="{09553D0D-11B4-4F6D-B25A-504BEC5465B1}"/>
              </a:ext>
            </a:extLst>
          </p:cNvPr>
          <p:cNvSpPr/>
          <p:nvPr/>
        </p:nvSpPr>
        <p:spPr>
          <a:xfrm>
            <a:off x="5318847" y="82087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刘书宇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Pentagon 70">
            <a:extLst>
              <a:ext uri="{FF2B5EF4-FFF2-40B4-BE49-F238E27FC236}">
                <a16:creationId xmlns:a16="http://schemas.microsoft.com/office/drawing/2014/main" id="{424C87DD-A0B8-41AE-973F-543DAA6A6B14}"/>
              </a:ext>
            </a:extLst>
          </p:cNvPr>
          <p:cNvSpPr/>
          <p:nvPr/>
        </p:nvSpPr>
        <p:spPr>
          <a:xfrm>
            <a:off x="2137751" y="4096118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赵正一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443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A9EFA7-6391-4FDF-9F92-A2E2AC1B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" y="2562825"/>
            <a:ext cx="5741232" cy="41031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593922-92E3-49CC-844F-23B3532D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910"/>
            <a:ext cx="5604884" cy="37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878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BB89B16-872B-47BC-9FF3-E7415624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6" y="2478405"/>
            <a:ext cx="5591414" cy="42652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33B748-6114-4594-967B-1684DE9A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60" y="5894"/>
            <a:ext cx="6190107" cy="46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52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7EF030-6412-45AE-AD19-2E1143685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31704"/>
              </p:ext>
            </p:extLst>
          </p:nvPr>
        </p:nvGraphicFramePr>
        <p:xfrm>
          <a:off x="621166" y="1238360"/>
          <a:ext cx="5267960" cy="2426970"/>
        </p:xfrm>
        <a:graphic>
          <a:graphicData uri="http://schemas.openxmlformats.org/drawingml/2006/table">
            <a:tbl>
              <a:tblPr firstRow="1" firstCol="1" bandRow="1"/>
              <a:tblGrid>
                <a:gridCol w="1316990">
                  <a:extLst>
                    <a:ext uri="{9D8B030D-6E8A-4147-A177-3AD203B41FA5}">
                      <a16:colId xmlns:a16="http://schemas.microsoft.com/office/drawing/2014/main" val="2665241570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548032722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528114456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15206562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杨枨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437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最终用户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141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2020/1/19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访谈提点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理四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504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1148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用户意见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99955"/>
                  </a:ext>
                </a:extLst>
              </a:tr>
              <a:tr h="1207770">
                <a:tc gridSpan="4"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用户总体感觉小游戏表现良好，但是认为不存在封号不存在闭环，应该给被封号人一个申诉的机会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13152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BB01D7E-98B5-4533-A636-A573BE57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98" y="1238360"/>
            <a:ext cx="3018824" cy="53286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D7E24F-B401-45BA-8F05-49B66531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12" y="3998511"/>
            <a:ext cx="3619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11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1" y="158278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76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8566E1-EEC9-4152-9B5E-F259D3E8A674}"/>
              </a:ext>
            </a:extLst>
          </p:cNvPr>
          <p:cNvSpPr txBox="1"/>
          <p:nvPr/>
        </p:nvSpPr>
        <p:spPr>
          <a:xfrm>
            <a:off x="1169634" y="1067941"/>
            <a:ext cx="70444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研究不够充分，没有对所有的需求都进行充分的调研，实际项目实现上走的很艰难，甚至在实现阶段过半，才发现部分功能无法实现，例如好友排行榜和好友界面因为子域的原因，无法共存。不得已之下只能合并子域，只保留了好友功能。还有例如赠送爱心的问题，经过实践，发现该功能难以实现，最够无法完成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对开发工具的了解太少，开发到一半才发现微信开发者工具的原生框架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Beta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的使用文档太少，无法完成开发工作，最终只能更换为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cocos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游戏引擎，游戏引擎和微信开发者工具的联合开发堪称双倍的痛苦。首先，在学习成本上就有了较大的提升，第二联合开发丧失了开发工具应有的便利性，无法使用进行实施调试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、对于实力认知不够清晰，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对于过于高估我们项目组的实力，导致前期设定的许多功能都没有办法完成。不得已之下只能删改功能。例如原定的购买皮肤和地图功能就被删除了。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E3DD0C-D50A-47F8-98A8-77D5E631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67" y="1243334"/>
            <a:ext cx="3029366" cy="53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317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6156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对组员的评价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DE3F294-19AD-42A5-A7B8-C9409C7C0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889469"/>
              </p:ext>
            </p:extLst>
          </p:nvPr>
        </p:nvGraphicFramePr>
        <p:xfrm>
          <a:off x="307942" y="1589341"/>
          <a:ext cx="11576116" cy="402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88058">
                  <a:extLst>
                    <a:ext uri="{9D8B030D-6E8A-4147-A177-3AD203B41FA5}">
                      <a16:colId xmlns:a16="http://schemas.microsoft.com/office/drawing/2014/main" val="1734853502"/>
                    </a:ext>
                  </a:extLst>
                </a:gridCol>
                <a:gridCol w="5788058">
                  <a:extLst>
                    <a:ext uri="{9D8B030D-6E8A-4147-A177-3AD203B41FA5}">
                      <a16:colId xmlns:a16="http://schemas.microsoft.com/office/drawing/2014/main" val="2371605240"/>
                    </a:ext>
                  </a:extLst>
                </a:gridCol>
              </a:tblGrid>
              <a:tr h="306991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成员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</a:rPr>
                        <a:t>评价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33711"/>
                  </a:ext>
                </a:extLst>
              </a:tr>
              <a:tr h="1227965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周诚信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项目经理，第一次开发一个完整的软件项目，较缺乏经验，对项目的可行性研究不够深入，没有</a:t>
                      </a:r>
                      <a:r>
                        <a:rPr lang="zh-CN" altLang="en-US" sz="24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发现项目中的诸多大坑，导致了项目实际实现中的层层问题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40519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李以昕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项目开发组成员，积极参与项目，但是开发能力稍有欠缺，应该多加磨砺自己的水平。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466275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陈晓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项目开发组成员，积极参与项目，工作认真，</a:t>
                      </a:r>
                      <a:r>
                        <a:rPr lang="zh-CN" altLang="en-US" sz="24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完成任务。但是审美水平有待提高，需要更加注重任务的完成质量。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99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0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0936" y="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小组成员分工及评价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CB7526-D46A-4DA0-A343-A52CD7778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87739"/>
              </p:ext>
            </p:extLst>
          </p:nvPr>
        </p:nvGraphicFramePr>
        <p:xfrm>
          <a:off x="2143634" y="1553592"/>
          <a:ext cx="7904732" cy="4332303"/>
        </p:xfrm>
        <a:graphic>
          <a:graphicData uri="http://schemas.openxmlformats.org/drawingml/2006/table">
            <a:tbl>
              <a:tblPr/>
              <a:tblGrid>
                <a:gridCol w="1192471">
                  <a:extLst>
                    <a:ext uri="{9D8B030D-6E8A-4147-A177-3AD203B41FA5}">
                      <a16:colId xmlns:a16="http://schemas.microsoft.com/office/drawing/2014/main" val="3990474976"/>
                    </a:ext>
                  </a:extLst>
                </a:gridCol>
                <a:gridCol w="1204765">
                  <a:extLst>
                    <a:ext uri="{9D8B030D-6E8A-4147-A177-3AD203B41FA5}">
                      <a16:colId xmlns:a16="http://schemas.microsoft.com/office/drawing/2014/main" val="3378565185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4042672885"/>
                    </a:ext>
                  </a:extLst>
                </a:gridCol>
                <a:gridCol w="1253939">
                  <a:extLst>
                    <a:ext uri="{9D8B030D-6E8A-4147-A177-3AD203B41FA5}">
                      <a16:colId xmlns:a16="http://schemas.microsoft.com/office/drawing/2014/main" val="844385720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4276258808"/>
                    </a:ext>
                  </a:extLst>
                </a:gridCol>
                <a:gridCol w="1450635">
                  <a:extLst>
                    <a:ext uri="{9D8B030D-6E8A-4147-A177-3AD203B41FA5}">
                      <a16:colId xmlns:a16="http://schemas.microsoft.com/office/drawing/2014/main" val="41022559"/>
                    </a:ext>
                  </a:extLst>
                </a:gridCol>
              </a:tblGrid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周诚信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陈骁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李以昕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92712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20407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5184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计划阶段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0180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27173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15437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42170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3041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5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7749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0048" y="1582786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025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8566E1-EEC9-4152-9B5E-F259D3E8A674}"/>
              </a:ext>
            </a:extLst>
          </p:cNvPr>
          <p:cNvSpPr txBox="1"/>
          <p:nvPr/>
        </p:nvSpPr>
        <p:spPr>
          <a:xfrm>
            <a:off x="1169634" y="1067941"/>
            <a:ext cx="70444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研究不够充分，没有对所有的需求都进行充分的调研，实际项目实现上走的很艰难，甚至在实现阶段过半，才发现部分功能无法实现，例如好友排行榜和好友界面因为子域的原因，无法共存。不得已之下只能合并子域，只保留了好友功能。还有例如赠送爱心的问题，经过实践，发现该功能难以实现，最够无法完成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对开发工具的了解太少，开发到一半才发现微信开发者工具的原生框架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Beta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的使用文档太少，无法完成开发工作，最终只能更换为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cocos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游戏引擎，游戏引擎和微信开发者工具的联合开发堪称双倍的痛苦。首先，在学习成本上就有了较大的提升，第二联合开发丧失了开发工具应有的便利性，无法使用进行实施调试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、对于实力认知不够清晰，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对于过于高估我们项目组的实力，导致前期设定的许多功能都没有办法完成。不得已之下只能删改功能。例如原定的购买皮肤和地图功能就被删除了。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E3DD0C-D50A-47F8-98A8-77D5E631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67" y="1243334"/>
            <a:ext cx="3029366" cy="53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0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6585</TotalTime>
  <Words>5839</Words>
  <Application>Microsoft Office PowerPoint</Application>
  <PresentationFormat>宽屏</PresentationFormat>
  <Paragraphs>1151</Paragraphs>
  <Slides>83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7" baseType="lpstr">
      <vt:lpstr>Source Han Sans CN</vt:lpstr>
      <vt:lpstr>等线</vt:lpstr>
      <vt:lpstr>等线</vt:lpstr>
      <vt:lpstr>等线 Light</vt:lpstr>
      <vt:lpstr>隶书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950</cp:revision>
  <dcterms:created xsi:type="dcterms:W3CDTF">2018-06-17T04:53:58Z</dcterms:created>
  <dcterms:modified xsi:type="dcterms:W3CDTF">2021-01-21T00:27:55Z</dcterms:modified>
</cp:coreProperties>
</file>